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80" r:id="rId4"/>
    <p:sldId id="283" r:id="rId5"/>
    <p:sldId id="281" r:id="rId6"/>
    <p:sldId id="282" r:id="rId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85"/>
    <p:restoredTop sz="94625"/>
  </p:normalViewPr>
  <p:slideViewPr>
    <p:cSldViewPr snapToGrid="0">
      <p:cViewPr varScale="1">
        <p:scale>
          <a:sx n="113" d="100"/>
          <a:sy n="113" d="100"/>
        </p:scale>
        <p:origin x="19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A394BA-9666-8957-D442-4430C09DA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8B933B90-A853-EE44-6498-25ED04A10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8DD29D3-CDDB-A45E-BDCB-75879A18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25/9/26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ADD87D3-7DA8-11E3-2369-89FA02E50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21379D8-AF78-CEB7-5563-36A5FBB4B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034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317FDF7-CCDB-1C9F-739E-E52A173E2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A833052-0E72-DE23-8835-A1369CD7C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02F9918-F829-64C7-B497-18DC3EF93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25/9/26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CABBA12-72EC-339A-F004-8AA0267EE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DB261C1-C889-AB15-9A90-D49319127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92846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F10EAE-046C-2117-68C1-20644A45D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A1D3A76-71BC-C28B-5328-7C0661CC3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8BD7871-0825-5FFB-5255-5BE6B0661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25/9/26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8A0A9F8-ACE5-F930-F7BA-E04F16EF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371410E-861C-CB9D-AFE7-DCEF5B9BC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5845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63AF52F-0F90-845A-8787-1EAA7ED09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15F35C4-734E-538B-7463-1454F5FF27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B4D45A7-6264-5992-A30C-ADCE62A57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20DDEA6-E7E5-04D4-7D77-890469EFF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25/9/26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70F91C1-4186-C282-B3BD-94DA522C1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CAA61EA-FE3D-4DBC-2B40-76BF81D86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8898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2B6B68-D7C7-C511-01CC-A6F748044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36E1FDB-8051-E190-BC2C-5B6060A32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698675E-7D52-3FA2-30F1-B63A4EBAD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CF1057E-5A1C-E363-75B3-FF78384087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EB95299-1679-7EB2-DA12-24B5AAD7EA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8ED9BA90-4A10-2077-F65E-2882F507C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25/9/26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60D0F92F-4F26-FBB1-2E3F-564DDC266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3C58868C-B014-81A8-FE48-E8843EA52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7775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4C781F-442A-B366-2B4E-6133F3C88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AA51964B-C2C9-9BCA-5D52-1E77CAF1A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25/9/26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395F93A3-910E-6FE8-F3B7-112B6254F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62CEA8F-14ED-8BFE-33CE-BEAFC7518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881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4B79E6F-EFFF-A3DE-9C90-1DCFE61EA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25/9/26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AF6220C-A3DE-20E9-9E58-93CF3A73F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14689AD-A837-DB67-3D5B-96E1CE2E4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8563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C17EAB-8CD7-8902-F68F-3A1844278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8B2E150-B584-D55C-31AD-5B80822E7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E8C2E826-8B1A-17C9-714B-D581D58F2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5AD983A-E71A-EE9C-294F-486FA9405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25/9/26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FA382CC-EC7F-5F2D-C1A8-D49C7437F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1579BF6-DACF-31C2-D7F1-18564415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9124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D77F50-BC04-DF94-CBB7-5A9EFBA21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ECA99934-5F69-9312-52D2-7E5674A2D0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E68646C-E9AA-CB43-DAED-890AA44C29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AF08BD3-1A42-5D46-9AF6-3B1BF36A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25/9/26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78E95C7-2470-FA08-7FCA-342AB4371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2EADC0F-AA88-22D0-6352-585ED55F2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1818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C6C920-0ED3-3B4B-5831-B03D63C91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0B1F5CD-4550-17BF-9CBF-7E58716EF4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CDEFED8-6849-C602-34E5-DBED1D199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25/9/26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62A6843-2FB8-DEB4-6DFE-A2026C0AD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56392A0-9409-F4D8-CA40-FCCBC5F44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3176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A176313-F641-9B01-FD1F-6BAFEDF4C0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BCE68CF-803B-6539-0959-1EBB121241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CAB1829-B10F-7A33-7BDD-CE8F2A0A4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778CB-4A0C-9647-A02F-A8565A07C66D}" type="datetimeFigureOut">
              <a:rPr lang="el-GR" smtClean="0"/>
              <a:t>25/9/26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5CBFECE-5190-3ACA-7BF6-BA0B0ABEC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450CB01-F1E6-356B-A7CA-F6C509D62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778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19E7F947-DA1B-8044-D71A-0714DE9FE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2C3851F-00F5-8337-92C7-18609B5CA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186CB0A-901C-A7A5-6F51-9DCF5DC2D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6778CB-4A0C-9647-A02F-A8565A07C66D}" type="datetimeFigureOut">
              <a:rPr lang="el-GR" smtClean="0"/>
              <a:t>25/9/26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B40B963-0C22-09E4-786B-4D0C895EC0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892699C-4DCB-7639-D6C5-1C36E0DC9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A78302-3CC0-E44A-ADF0-AD1A0D9AD7D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938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52E9A3-77E3-1DFF-1865-40FCC8C04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5"/>
            <a:ext cx="9144000" cy="4231575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ΝΟΜΙΜΗ ΜΟΙΡΑ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bg2">
                    <a:lumMod val="75000"/>
                  </a:schemeClr>
                </a:solidFill>
              </a:rPr>
              <a:t>κατά τις νέες διατάξεις του Αστικού Κώδικα</a:t>
            </a:r>
            <a:br>
              <a:rPr lang="el-GR" sz="280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bg2">
                    <a:lumMod val="75000"/>
                  </a:schemeClr>
                </a:solidFill>
              </a:rPr>
              <a:t>(μετά τον ν. 5303/2026)</a:t>
            </a:r>
            <a:br>
              <a:rPr lang="el-GR" sz="2800" dirty="0">
                <a:solidFill>
                  <a:schemeClr val="bg2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Σταμ</a:t>
            </a:r>
            <a:r>
              <a:rPr lang="en-GB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ά</a:t>
            </a:r>
            <a: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της Ι. </a:t>
            </a:r>
            <a:r>
              <a:rPr lang="el-GR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Κουμάνης</a:t>
            </a:r>
            <a: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,</a:t>
            </a:r>
            <a:r>
              <a:rPr lang="el-GR" sz="2800" dirty="0"/>
              <a:t> </a:t>
            </a:r>
            <a:r>
              <a:rPr lang="el-GR" sz="2800" dirty="0" err="1">
                <a:solidFill>
                  <a:schemeClr val="accent2">
                    <a:lumMod val="75000"/>
                  </a:schemeClr>
                </a:solidFill>
              </a:rPr>
              <a:t>Αναπλ</a:t>
            </a: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. Καθηγητής Νομικής Α.Π.Θ. - Δικηγόρος</a:t>
            </a:r>
            <a:br>
              <a:rPr lang="el-GR" sz="2000" dirty="0">
                <a:solidFill>
                  <a:schemeClr val="accent2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577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E7391-EDDA-17C4-0D38-150B5134D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7E3D22C-0B3C-ED4A-E2BA-1E960E07F3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6"/>
            <a:ext cx="9144000" cy="1337481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ΝΟΜΙΜΗ ΜΟΙΡΑ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Τι άλλαξε γενικά</a:t>
            </a:r>
            <a:b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br>
              <a:rPr lang="el-GR" sz="20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AA5C456-8204-BDDF-BEEE-E2C9C92192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412" y="1106311"/>
            <a:ext cx="10380180" cy="5305778"/>
          </a:xfrm>
        </p:spPr>
        <p:txBody>
          <a:bodyPr>
            <a:normAutofit/>
          </a:bodyPr>
          <a:lstStyle/>
          <a:p>
            <a:pPr marL="514350" indent="-514350" algn="just">
              <a:spcBef>
                <a:spcPts val="5800"/>
              </a:spcBef>
              <a:buFont typeface="Arial" panose="020B0604020202020204" pitchFamily="34" charset="0"/>
              <a:buAutoNum type="arabicPeriod"/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Ο </a:t>
            </a:r>
            <a:r>
              <a:rPr lang="el-GR" sz="2800" dirty="0" err="1">
                <a:solidFill>
                  <a:schemeClr val="accent2">
                    <a:lumMod val="75000"/>
                  </a:schemeClr>
                </a:solidFill>
              </a:rPr>
              <a:t>μεριδούχος</a:t>
            </a: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 έχει ενοχική αξίωση κατά του κληρονόμου</a:t>
            </a:r>
          </a:p>
          <a:p>
            <a:pPr marL="514350" indent="-514350" algn="just">
              <a:spcBef>
                <a:spcPts val="5800"/>
              </a:spcBef>
              <a:buFont typeface="Arial" panose="020B0604020202020204" pitchFamily="34" charset="0"/>
              <a:buAutoNum type="arabicPeriod"/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Η αξίωση είναι χρηματική – αφορά την αξία της νόμιμης μοίρας κατά τον χρόνο θανάτου</a:t>
            </a:r>
          </a:p>
          <a:p>
            <a:pPr marL="514350" indent="-514350" algn="just">
              <a:spcBef>
                <a:spcPts val="5800"/>
              </a:spcBef>
              <a:buFont typeface="Arial" panose="020B0604020202020204" pitchFamily="34" charset="0"/>
              <a:buAutoNum type="arabicPeriod"/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Ο </a:t>
            </a:r>
            <a:r>
              <a:rPr lang="el-GR" sz="2800" dirty="0" err="1">
                <a:solidFill>
                  <a:schemeClr val="accent2">
                    <a:lumMod val="75000"/>
                  </a:schemeClr>
                </a:solidFill>
              </a:rPr>
              <a:t>μεριδούχος</a:t>
            </a: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 δεν είναι κληρονόμος αλλά δανειστής της κληρονομίας με γενικό προνόμιο.</a:t>
            </a:r>
          </a:p>
          <a:p>
            <a:pPr marL="514350" indent="-514350" algn="just">
              <a:spcBef>
                <a:spcPts val="5800"/>
              </a:spcBef>
              <a:buFont typeface="Arial" panose="020B0604020202020204" pitchFamily="34" charset="0"/>
              <a:buAutoNum type="arabicPeriod"/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Δεν ευθύνεται για τα χρέη της κληρονομίας </a:t>
            </a:r>
          </a:p>
          <a:p>
            <a:pPr marL="514350" indent="-514350" algn="just">
              <a:spcBef>
                <a:spcPts val="5800"/>
              </a:spcBef>
              <a:buFont typeface="Arial" panose="020B0604020202020204" pitchFamily="34" charset="0"/>
              <a:buAutoNum type="arabicPeriod"/>
            </a:pP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endParaRPr lang="el-GR" sz="2800" dirty="0"/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endParaRPr lang="el-GR" sz="28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 algn="just">
              <a:buAutoNum type="arabicPeriod"/>
            </a:pP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82513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968DA-D2A1-E852-8F25-58704A603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9DB36B-1D65-ABF9-F014-319B5D99B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6"/>
            <a:ext cx="9144000" cy="1337481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ΝΟΜΙΜΗ ΜΟΙΡΑ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Τι άλλαξε γενικά</a:t>
            </a:r>
            <a:b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br>
              <a:rPr lang="el-GR" sz="20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4223191-F181-AFFA-76C4-6D586CA48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412" y="1106311"/>
            <a:ext cx="10380180" cy="5305778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5800"/>
              </a:spcBef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5. Η διαθήκη δεν είναι άκυρη αν παραλείπεται </a:t>
            </a:r>
            <a:r>
              <a:rPr lang="el-GR" sz="2800" dirty="0" err="1">
                <a:solidFill>
                  <a:schemeClr val="accent2">
                    <a:lumMod val="75000"/>
                  </a:schemeClr>
                </a:solidFill>
              </a:rPr>
              <a:t>μεριδούχος</a:t>
            </a: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spcBef>
                <a:spcPts val="5800"/>
              </a:spcBef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6. Ο </a:t>
            </a:r>
            <a:r>
              <a:rPr lang="el-GR" sz="2800" dirty="0" err="1">
                <a:solidFill>
                  <a:schemeClr val="accent2">
                    <a:lumMod val="75000"/>
                  </a:schemeClr>
                </a:solidFill>
              </a:rPr>
              <a:t>μεριδούχος</a:t>
            </a: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 μπορεί να παραιτηθεί από την αξίωσή του με μονομερή δήλωση προς τον κληρονόμο</a:t>
            </a:r>
          </a:p>
          <a:p>
            <a:pPr algn="just">
              <a:spcBef>
                <a:spcPts val="5800"/>
              </a:spcBef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7. Η παραγραφή της αξίωσης είναι διετής (από την λήξη του έτους εντός του οποίου ο </a:t>
            </a:r>
            <a:r>
              <a:rPr lang="el-GR" sz="2800" dirty="0" err="1">
                <a:solidFill>
                  <a:schemeClr val="accent2">
                    <a:lumMod val="75000"/>
                  </a:schemeClr>
                </a:solidFill>
              </a:rPr>
              <a:t>μεριδούχος</a:t>
            </a: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 πληροφορείται την επαγωγή και την εν ευρεία έννοια αποκλήρωσή του</a:t>
            </a:r>
          </a:p>
          <a:p>
            <a:pPr algn="just">
              <a:spcBef>
                <a:spcPts val="5800"/>
              </a:spcBef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8. Αίρεται η αμφισβήτηση: Νοείται διαδοχή βαθμών και τάξεων στην νόμιμη μοίρα (ΑΚ 1822)</a:t>
            </a:r>
          </a:p>
          <a:p>
            <a:pPr algn="just">
              <a:spcBef>
                <a:spcPts val="5800"/>
              </a:spcBef>
            </a:pP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spcBef>
                <a:spcPts val="5800"/>
              </a:spcBef>
            </a:pP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endParaRPr lang="el-GR" sz="2800" dirty="0"/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endParaRPr lang="el-GR" sz="28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 algn="just">
              <a:buAutoNum type="arabicPeriod"/>
            </a:pP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42469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88C6E-2C78-0457-332D-03FFB2EC7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8A7D00-E1C3-F008-E829-7C05C034DF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6"/>
            <a:ext cx="9144000" cy="1337481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ΝΟΜΙΜΗ ΜΟΙΡΑ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Τι άλλαξε γενικά</a:t>
            </a:r>
            <a:b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br>
              <a:rPr lang="el-GR" sz="20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697B043-0770-4721-4C0C-D3CA7CEF07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412" y="1106311"/>
            <a:ext cx="10380180" cy="5305778"/>
          </a:xfrm>
        </p:spPr>
        <p:txBody>
          <a:bodyPr>
            <a:normAutofit/>
          </a:bodyPr>
          <a:lstStyle/>
          <a:p>
            <a:pPr algn="just">
              <a:spcBef>
                <a:spcPts val="5800"/>
              </a:spcBef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9. Δυνατότητα αυτούσιας απόδοσης της νόμιμης μοίρας</a:t>
            </a:r>
          </a:p>
          <a:p>
            <a:pPr algn="just">
              <a:spcBef>
                <a:spcPts val="5800"/>
              </a:spcBef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	Από το Δικαστήριο (ΑΚ 1820 § 3)</a:t>
            </a:r>
          </a:p>
          <a:p>
            <a:pPr algn="just">
              <a:spcBef>
                <a:spcPts val="5800"/>
              </a:spcBef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	Από τον υπόχρεο (π.χ. στην ΑΚ 1830: λήπτη με χαριστική πράξη από τον κληρονομούμενο)</a:t>
            </a:r>
          </a:p>
          <a:p>
            <a:pPr algn="just">
              <a:spcBef>
                <a:spcPts val="5800"/>
              </a:spcBef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10. ΑΚ: Αξίωση κατά  το λήπτη παροχής από χαριστική αιτία (αντί της μέμψης άστοργης δωρεάς)</a:t>
            </a:r>
          </a:p>
          <a:p>
            <a:pPr algn="just">
              <a:spcBef>
                <a:spcPts val="5800"/>
              </a:spcBef>
            </a:pP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endParaRPr lang="el-GR" sz="2800" dirty="0"/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endParaRPr lang="el-GR" sz="28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 algn="just">
              <a:buAutoNum type="arabicPeriod"/>
            </a:pP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09570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80763-1771-14DD-5388-2B267BFBC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CA44912-1210-4CB2-CC1D-4D54095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6"/>
            <a:ext cx="9144000" cy="1337481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ΝΟΜΙΜΗ ΜΟΙΡΑ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Τι άλλαξε γενικά</a:t>
            </a:r>
            <a:b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br>
              <a:rPr lang="el-GR" sz="20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8333A2F8-74E8-D6E3-7EC9-C0962EE4C1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412" y="1106311"/>
            <a:ext cx="10380180" cy="5305778"/>
          </a:xfrm>
        </p:spPr>
        <p:txBody>
          <a:bodyPr>
            <a:normAutofit/>
          </a:bodyPr>
          <a:lstStyle/>
          <a:p>
            <a:pPr algn="just">
              <a:spcBef>
                <a:spcPts val="2200"/>
              </a:spcBef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10. Εκσυγχρονισμός των λόγων στέρησης της νόμιμης μοίρας (ΑΚ  1833 – 1835</a:t>
            </a:r>
          </a:p>
          <a:p>
            <a:pPr algn="just">
              <a:spcBef>
                <a:spcPts val="2200"/>
              </a:spcBef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	1833: Επιβουλή της ζωής</a:t>
            </a:r>
          </a:p>
          <a:p>
            <a:pPr algn="just">
              <a:spcBef>
                <a:spcPts val="2200"/>
              </a:spcBef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		Ένοχος κακουργήματος ή σοβαρού πλημμελήματος </a:t>
            </a:r>
          </a:p>
          <a:p>
            <a:pPr algn="just">
              <a:spcBef>
                <a:spcPts val="2200"/>
              </a:spcBef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		Αχαριστία</a:t>
            </a:r>
          </a:p>
          <a:p>
            <a:pPr algn="just">
              <a:spcBef>
                <a:spcPts val="2200"/>
              </a:spcBef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	1834: Άσωτος βίος </a:t>
            </a:r>
            <a:r>
              <a:rPr lang="el-GR" sz="2800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 η νόμιμη μοίρα στους </a:t>
            </a:r>
            <a:r>
              <a:rPr lang="el-GR" sz="2800" dirty="0" err="1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κατιόντες</a:t>
            </a:r>
            <a:endParaRPr lang="el-GR" sz="2800" dirty="0">
              <a:solidFill>
                <a:schemeClr val="accent2">
                  <a:lumMod val="75000"/>
                </a:schemeClr>
              </a:solidFill>
              <a:sym typeface="Wingdings" pitchFamily="2" charset="2"/>
            </a:endParaRPr>
          </a:p>
          <a:p>
            <a:pPr algn="just">
              <a:spcBef>
                <a:spcPts val="2200"/>
              </a:spcBef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	1836: Σύζυγος: Βάσιμος λόγος διαζυγίου κατά την σύνταξη της διαθήκης  να υπάρχει και κατά τον χρόνο θανάτου</a:t>
            </a: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spcBef>
                <a:spcPts val="2200"/>
              </a:spcBef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	</a:t>
            </a:r>
          </a:p>
          <a:p>
            <a:pPr algn="just">
              <a:spcBef>
                <a:spcPts val="5800"/>
              </a:spcBef>
            </a:pP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endParaRPr lang="el-GR" sz="2800" dirty="0"/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endParaRPr lang="el-GR" sz="28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 algn="just">
              <a:buAutoNum type="arabicPeriod"/>
            </a:pP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78948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B7BC8-1873-8668-56F7-C70E83CAC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5883D7-8581-8EE2-A2F0-F63D48B3EA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7546"/>
            <a:ext cx="9144000" cy="1337481"/>
          </a:xfrm>
        </p:spPr>
        <p:txBody>
          <a:bodyPr>
            <a:normAutofit fontScale="90000"/>
          </a:bodyPr>
          <a:lstStyle/>
          <a:p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4">
                    <a:lumMod val="75000"/>
                  </a:schemeClr>
                </a:solidFill>
              </a:rPr>
              <a:t>ΝΟΜΙΜΗ ΜΟΙΡΑ</a:t>
            </a:r>
            <a:br>
              <a:rPr lang="el-GR" sz="28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Τι ΔΕΝ άλλαξε</a:t>
            </a:r>
            <a:br>
              <a:rPr lang="el-GR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br>
              <a:rPr lang="el-GR" sz="2000" dirty="0">
                <a:solidFill>
                  <a:schemeClr val="accent4">
                    <a:lumMod val="75000"/>
                  </a:schemeClr>
                </a:solidFill>
              </a:rPr>
            </a:br>
            <a:endParaRPr lang="el-GR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FFA23B50-EBEE-AFF5-6123-C9172233F3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412" y="1106311"/>
            <a:ext cx="10380180" cy="5305778"/>
          </a:xfrm>
        </p:spPr>
        <p:txBody>
          <a:bodyPr>
            <a:normAutofit/>
          </a:bodyPr>
          <a:lstStyle/>
          <a:p>
            <a:pPr marL="514350" indent="-514350" algn="just">
              <a:spcBef>
                <a:spcPts val="2200"/>
              </a:spcBef>
              <a:buAutoNum type="arabicPeriod"/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Τα δικαιούμενα πρόσωπα</a:t>
            </a:r>
          </a:p>
          <a:p>
            <a:pPr marL="514350" indent="-514350" algn="just">
              <a:spcBef>
                <a:spcPts val="2200"/>
              </a:spcBef>
              <a:buAutoNum type="arabicPeriod"/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Τα ποσοστά </a:t>
            </a:r>
            <a:r>
              <a:rPr lang="el-GR" sz="2800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 ½ της εξ αδιαθέτου μερίδας</a:t>
            </a:r>
          </a:p>
          <a:p>
            <a:pPr marL="514350" indent="-514350" algn="just">
              <a:spcBef>
                <a:spcPts val="2200"/>
              </a:spcBef>
              <a:buAutoNum type="arabicPeriod"/>
            </a:pPr>
            <a:r>
              <a:rPr lang="el-GR" sz="2800" dirty="0">
                <a:solidFill>
                  <a:schemeClr val="accent2">
                    <a:lumMod val="75000"/>
                  </a:schemeClr>
                </a:solidFill>
              </a:rPr>
              <a:t>Ο τρόπος υπολογισμού (πλην παρεμβάσεων κατά την συζήτηση στην θεωρία)</a:t>
            </a:r>
          </a:p>
          <a:p>
            <a:pPr lvl="1" algn="just">
              <a:spcBef>
                <a:spcPts val="2200"/>
              </a:spcBef>
            </a:pPr>
            <a:r>
              <a:rPr lang="el-GR" sz="2400" dirty="0">
                <a:solidFill>
                  <a:schemeClr val="accent2">
                    <a:lumMod val="75000"/>
                  </a:schemeClr>
                </a:solidFill>
              </a:rPr>
              <a:t>	…. Αφαίρεση των χρεών</a:t>
            </a:r>
          </a:p>
          <a:p>
            <a:pPr lvl="1" algn="just">
              <a:spcBef>
                <a:spcPts val="2200"/>
              </a:spcBef>
            </a:pPr>
            <a:r>
              <a:rPr lang="el-GR" sz="2400" dirty="0">
                <a:solidFill>
                  <a:schemeClr val="accent2">
                    <a:lumMod val="75000"/>
                  </a:schemeClr>
                </a:solidFill>
              </a:rPr>
              <a:t>	… Έχει νόημα μόνο υπό την εκδοχή ότι πρόκειται για ενοχικό δικαίωμα</a:t>
            </a:r>
          </a:p>
          <a:p>
            <a:pPr lvl="1" algn="just">
              <a:spcBef>
                <a:spcPts val="2200"/>
              </a:spcBef>
            </a:pPr>
            <a:r>
              <a:rPr lang="el-GR" sz="2400" dirty="0">
                <a:solidFill>
                  <a:schemeClr val="accent2">
                    <a:lumMod val="75000"/>
                  </a:schemeClr>
                </a:solidFill>
              </a:rPr>
              <a:t>		…Ήταν παράλογο υπό το </a:t>
            </a:r>
            <a:r>
              <a:rPr lang="el-GR" sz="2400" dirty="0" err="1">
                <a:solidFill>
                  <a:schemeClr val="accent2">
                    <a:lumMod val="75000"/>
                  </a:schemeClr>
                </a:solidFill>
              </a:rPr>
              <a:t>προϊσχύον</a:t>
            </a:r>
            <a:r>
              <a:rPr lang="el-GR" sz="2400" dirty="0">
                <a:solidFill>
                  <a:schemeClr val="accent2">
                    <a:lumMod val="75000"/>
                  </a:schemeClr>
                </a:solidFill>
              </a:rPr>
              <a:t> δίκαιο</a:t>
            </a: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03737589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</TotalTime>
  <Words>450</Words>
  <Application>Microsoft Macintosh PowerPoint</Application>
  <PresentationFormat>Ευρεία οθόνη</PresentationFormat>
  <Paragraphs>48</Paragraphs>
  <Slides>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Wingdings</vt:lpstr>
      <vt:lpstr>Θέμα του Office</vt:lpstr>
      <vt:lpstr>             ΝΟΜΙΜΗ ΜΟΙΡΑ κατά τις νέες διατάξεις του Αστικού Κώδικα (μετά τον ν. 5303/2026)      Σταμάτης Ι. Κουμάνης, Αναπλ. Καθηγητής Νομικής Α.Π.Θ. - Δικηγόρος </vt:lpstr>
      <vt:lpstr>             ΝΟΜΙΜΗ ΜΟΙΡΑ Τι άλλαξε γενικά  </vt:lpstr>
      <vt:lpstr>             ΝΟΜΙΜΗ ΜΟΙΡΑ Τι άλλαξε γενικά  </vt:lpstr>
      <vt:lpstr>             ΝΟΜΙΜΗ ΜΟΙΡΑ Τι άλλαξε γενικά  </vt:lpstr>
      <vt:lpstr>             ΝΟΜΙΜΗ ΜΟΙΡΑ Τι άλλαξε γενικά  </vt:lpstr>
      <vt:lpstr>             ΝΟΜΙΜΗ ΜΟΙΡΑ Τι ΔΕΝ άλλαξε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STAMATIS KOUMANIS</dc:creator>
  <cp:lastModifiedBy>STAMATIS KOUMANIS</cp:lastModifiedBy>
  <cp:revision>21</cp:revision>
  <dcterms:created xsi:type="dcterms:W3CDTF">2026-06-19T11:40:21Z</dcterms:created>
  <dcterms:modified xsi:type="dcterms:W3CDTF">2026-09-26T07:37:40Z</dcterms:modified>
</cp:coreProperties>
</file>